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67" r:id="rId5"/>
    <p:sldId id="259" r:id="rId6"/>
    <p:sldId id="261" r:id="rId7"/>
    <p:sldId id="260" r:id="rId8"/>
    <p:sldId id="266"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87" autoAdjust="0"/>
  </p:normalViewPr>
  <p:slideViewPr>
    <p:cSldViewPr>
      <p:cViewPr varScale="1">
        <p:scale>
          <a:sx n="77" d="100"/>
          <a:sy n="77" d="100"/>
        </p:scale>
        <p:origin x="260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54BF13-3127-4F34-A283-A3FA1AE25CC8}" type="datetimeFigureOut">
              <a:rPr lang="en-US" smtClean="0"/>
              <a:pPr/>
              <a:t>5/13/2014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D0975-9BED-41DA-A84A-1BE6D1644FCF}" type="slidenum">
              <a:rPr lang="en-US" smtClean="0"/>
              <a:pPr/>
              <a:t>‹#›</a:t>
            </a:fld>
            <a:endParaRPr lang="en-US"/>
          </a:p>
        </p:txBody>
      </p:sp>
    </p:spTree>
    <p:extLst>
      <p:ext uri="{BB962C8B-B14F-4D97-AF65-F5344CB8AC3E}">
        <p14:creationId xmlns:p14="http://schemas.microsoft.com/office/powerpoint/2010/main" val="3465130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eacequest.ca/faqs/i-support-our-troops-whats-the-relationship-of-peacequest-to-canadas-militar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Initial financial support comes from the Sisters of Providence of St. Vincent de Paul.  </a:t>
            </a:r>
          </a:p>
          <a:p>
            <a:r>
              <a:rPr lang="en-CA" sz="1200" kern="1200" dirty="0" smtClean="0">
                <a:solidFill>
                  <a:schemeClr val="tx1"/>
                </a:solidFill>
                <a:effectLst/>
                <a:latin typeface="+mn-lt"/>
                <a:ea typeface="+mn-ea"/>
                <a:cs typeface="+mn-cs"/>
              </a:rPr>
              <a:t>Sister Pauline Lally is the Honorary Chairperson of PeaceQuest.ca committee.</a:t>
            </a:r>
            <a:endParaRPr lang="en-US" dirty="0"/>
          </a:p>
        </p:txBody>
      </p:sp>
      <p:sp>
        <p:nvSpPr>
          <p:cNvPr id="4" name="Slide Number Placeholder 3"/>
          <p:cNvSpPr>
            <a:spLocks noGrp="1"/>
          </p:cNvSpPr>
          <p:nvPr>
            <p:ph type="sldNum" sz="quarter" idx="10"/>
          </p:nvPr>
        </p:nvSpPr>
        <p:spPr/>
        <p:txBody>
          <a:bodyPr/>
          <a:lstStyle/>
          <a:p>
            <a:fld id="{B12D0975-9BED-41DA-A84A-1BE6D1644FCF}" type="slidenum">
              <a:rPr lang="en-US" smtClean="0"/>
              <a:pPr/>
              <a:t>1</a:t>
            </a:fld>
            <a:endParaRPr lang="en-US"/>
          </a:p>
        </p:txBody>
      </p:sp>
    </p:spTree>
    <p:extLst>
      <p:ext uri="{BB962C8B-B14F-4D97-AF65-F5344CB8AC3E}">
        <p14:creationId xmlns:p14="http://schemas.microsoft.com/office/powerpoint/2010/main" val="139316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hope to stimulate a nation-wide conversation about peace and our country’s role in peacemaking, reconciliation and social justice as we approach the 100</a:t>
            </a:r>
            <a:r>
              <a:rPr lang="en-US" baseline="30000" dirty="0" smtClean="0"/>
              <a:t>th</a:t>
            </a:r>
            <a:r>
              <a:rPr lang="en-US" dirty="0" smtClean="0"/>
              <a:t> anniversary of the War to End All Wars and Canada’s 150</a:t>
            </a:r>
            <a:r>
              <a:rPr lang="en-US" baseline="30000" dirty="0" smtClean="0"/>
              <a:t>th</a:t>
            </a:r>
            <a:r>
              <a:rPr lang="en-US" dirty="0" smtClean="0"/>
              <a:t> year as a nation. It is our hope that these concerns will animate people across Canada to undertake </a:t>
            </a:r>
            <a:r>
              <a:rPr lang="en-US" dirty="0" err="1" smtClean="0"/>
              <a:t>PeaceQuest</a:t>
            </a:r>
            <a:r>
              <a:rPr lang="en-US" dirty="0" smtClean="0"/>
              <a:t> initiatives in their communities between now and 2018.</a:t>
            </a:r>
          </a:p>
          <a:p>
            <a:r>
              <a:rPr lang="en-US" dirty="0" smtClean="0"/>
              <a:t>We want to ask important questions about peace and war:</a:t>
            </a:r>
          </a:p>
          <a:p>
            <a:pPr marL="171450" indent="-171450">
              <a:buFont typeface="Arial" pitchFamily="34" charset="0"/>
              <a:buChar char="•"/>
            </a:pPr>
            <a:r>
              <a:rPr lang="en-US" dirty="0" smtClean="0"/>
              <a:t>Should we lament or celebrate war?</a:t>
            </a:r>
          </a:p>
          <a:p>
            <a:pPr marL="171450" indent="-171450">
              <a:buFont typeface="Arial" pitchFamily="34" charset="0"/>
              <a:buChar char="•"/>
            </a:pPr>
            <a:r>
              <a:rPr lang="en-US" dirty="0" smtClean="0"/>
              <a:t>What do Canadians want our military to achieve?</a:t>
            </a:r>
          </a:p>
          <a:p>
            <a:pPr marL="171450" indent="-171450">
              <a:buFont typeface="Arial" pitchFamily="34" charset="0"/>
              <a:buChar char="•"/>
            </a:pPr>
            <a:r>
              <a:rPr lang="en-US" dirty="0" smtClean="0"/>
              <a:t>How do we make peace so that we can keep peace?</a:t>
            </a:r>
          </a:p>
          <a:p>
            <a:pPr marL="171450" indent="-171450">
              <a:buFont typeface="Arial" pitchFamily="34" charset="0"/>
              <a:buChar char="•"/>
            </a:pPr>
            <a:r>
              <a:rPr lang="en-US" dirty="0" smtClean="0"/>
              <a:t>How can people who believe in peace achieve peace?</a:t>
            </a:r>
          </a:p>
          <a:p>
            <a:endParaRPr lang="en-US" dirty="0"/>
          </a:p>
        </p:txBody>
      </p:sp>
      <p:sp>
        <p:nvSpPr>
          <p:cNvPr id="4" name="Slide Number Placeholder 3"/>
          <p:cNvSpPr>
            <a:spLocks noGrp="1"/>
          </p:cNvSpPr>
          <p:nvPr>
            <p:ph type="sldNum" sz="quarter" idx="10"/>
          </p:nvPr>
        </p:nvSpPr>
        <p:spPr/>
        <p:txBody>
          <a:bodyPr/>
          <a:lstStyle/>
          <a:p>
            <a:fld id="{B12D0975-9BED-41DA-A84A-1BE6D1644FCF}" type="slidenum">
              <a:rPr lang="en-US" smtClean="0"/>
              <a:pPr/>
              <a:t>2</a:t>
            </a:fld>
            <a:endParaRPr lang="en-US"/>
          </a:p>
        </p:txBody>
      </p:sp>
    </p:spTree>
    <p:extLst>
      <p:ext uri="{BB962C8B-B14F-4D97-AF65-F5344CB8AC3E}">
        <p14:creationId xmlns:p14="http://schemas.microsoft.com/office/powerpoint/2010/main" val="405412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Education</a:t>
            </a:r>
            <a:r>
              <a:rPr lang="en-US" u="sng" baseline="0" dirty="0" smtClean="0"/>
              <a:t> </a:t>
            </a:r>
            <a:r>
              <a:rPr lang="en-US" baseline="0" dirty="0" smtClean="0"/>
              <a:t>- </a:t>
            </a:r>
            <a:endParaRPr lang="en-US" dirty="0" smtClean="0"/>
          </a:p>
          <a:p>
            <a:pPr marL="171450" indent="-171450">
              <a:buFont typeface="Arial" pitchFamily="34" charset="0"/>
              <a:buChar char="•"/>
            </a:pPr>
            <a:r>
              <a:rPr lang="en-US" dirty="0" smtClean="0"/>
              <a:t>Gathering</a:t>
            </a:r>
            <a:r>
              <a:rPr lang="en-US" baseline="0" dirty="0" smtClean="0"/>
              <a:t> and creating c</a:t>
            </a:r>
            <a:r>
              <a:rPr lang="en-US" dirty="0" smtClean="0"/>
              <a:t>urriculum resources for teachers</a:t>
            </a:r>
          </a:p>
          <a:p>
            <a:pPr marL="171450" indent="-171450">
              <a:buFont typeface="Arial" pitchFamily="34" charset="0"/>
              <a:buChar char="•"/>
            </a:pPr>
            <a:r>
              <a:rPr lang="en-US" dirty="0" smtClean="0"/>
              <a:t>Publication</a:t>
            </a:r>
            <a:r>
              <a:rPr lang="en-US" baseline="0" dirty="0" smtClean="0"/>
              <a:t> of a</a:t>
            </a:r>
            <a:r>
              <a:rPr lang="en-US" dirty="0" smtClean="0"/>
              <a:t>n anthology - </a:t>
            </a:r>
            <a:r>
              <a:rPr lang="en-US" sz="1200" kern="1200" dirty="0" smtClean="0">
                <a:solidFill>
                  <a:schemeClr val="tx1"/>
                </a:solidFill>
                <a:effectLst/>
                <a:latin typeface="+mn-lt"/>
                <a:ea typeface="+mn-ea"/>
                <a:cs typeface="+mn-cs"/>
              </a:rPr>
              <a:t>a collection of original Canadian fiction and non-fiction writing by high profile Canadian poets, novelists, essayists and journalists on themes of peace and war.</a:t>
            </a:r>
          </a:p>
          <a:p>
            <a:pPr marL="171450" indent="-171450">
              <a:buFont typeface="Arial" pitchFamily="34" charset="0"/>
              <a:buChar char="•"/>
            </a:pPr>
            <a:r>
              <a:rPr lang="en-US" baseline="0" dirty="0" smtClean="0"/>
              <a:t>Publication of a children’s book - </a:t>
            </a:r>
            <a:r>
              <a:rPr lang="en-US" sz="1200" kern="1200" dirty="0" smtClean="0">
                <a:solidFill>
                  <a:schemeClr val="tx1"/>
                </a:solidFill>
                <a:effectLst/>
                <a:latin typeface="+mn-lt"/>
                <a:ea typeface="+mn-ea"/>
                <a:cs typeface="+mn-cs"/>
              </a:rPr>
              <a:t>A book of quotations about peace accessible to children ages 6 to 12 years of age. </a:t>
            </a:r>
          </a:p>
          <a:p>
            <a:pPr marL="171450" indent="-171450">
              <a:buFont typeface="Arial" pitchFamily="34" charset="0"/>
              <a:buChar char="•"/>
            </a:pPr>
            <a:r>
              <a:rPr lang="en-US" baseline="0" dirty="0" smtClean="0"/>
              <a:t>University common reader - </a:t>
            </a:r>
            <a:r>
              <a:rPr lang="en-US" sz="1200" kern="1200" dirty="0" smtClean="0">
                <a:solidFill>
                  <a:schemeClr val="tx1"/>
                </a:solidFill>
                <a:effectLst/>
                <a:latin typeface="+mn-lt"/>
                <a:ea typeface="+mn-ea"/>
                <a:cs typeface="+mn-cs"/>
              </a:rPr>
              <a:t>Many universities offer a </a:t>
            </a:r>
            <a:r>
              <a:rPr lang="en-US" sz="1200" i="1" kern="1200" dirty="0" smtClean="0">
                <a:solidFill>
                  <a:schemeClr val="tx1"/>
                </a:solidFill>
                <a:effectLst/>
                <a:latin typeface="+mn-lt"/>
                <a:ea typeface="+mn-ea"/>
                <a:cs typeface="+mn-cs"/>
              </a:rPr>
              <a:t>Common Reading</a:t>
            </a:r>
            <a:r>
              <a:rPr lang="en-US" sz="1200" kern="1200" dirty="0" smtClean="0">
                <a:solidFill>
                  <a:schemeClr val="tx1"/>
                </a:solidFill>
                <a:effectLst/>
                <a:latin typeface="+mn-lt"/>
                <a:ea typeface="+mn-ea"/>
                <a:cs typeface="+mn-cs"/>
              </a:rPr>
              <a:t> Program as introduction to academic life. Every new undergraduate student is provided with the common reading selection and the university hosts an online forum where students can discuss the book with other new students. </a:t>
            </a:r>
            <a:r>
              <a:rPr lang="en-US" sz="1200" kern="1200" dirty="0" err="1" smtClean="0">
                <a:solidFill>
                  <a:schemeClr val="tx1"/>
                </a:solidFill>
                <a:effectLst/>
                <a:latin typeface="+mn-lt"/>
                <a:ea typeface="+mn-ea"/>
                <a:cs typeface="+mn-cs"/>
              </a:rPr>
              <a:t>PeaceQuest</a:t>
            </a:r>
            <a:r>
              <a:rPr lang="en-US" sz="1200" kern="1200" dirty="0" smtClean="0">
                <a:solidFill>
                  <a:schemeClr val="tx1"/>
                </a:solidFill>
                <a:effectLst/>
                <a:latin typeface="+mn-lt"/>
                <a:ea typeface="+mn-ea"/>
                <a:cs typeface="+mn-cs"/>
              </a:rPr>
              <a:t> will seek agreement from four Canadian universities to use a book with a strong peace theme as a common reader for first year students.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A contest - </a:t>
            </a:r>
            <a:r>
              <a:rPr lang="en-US" sz="1200" kern="1200" dirty="0" err="1" smtClean="0">
                <a:solidFill>
                  <a:schemeClr val="tx1"/>
                </a:solidFill>
                <a:effectLst/>
                <a:latin typeface="+mn-lt"/>
                <a:ea typeface="+mn-ea"/>
                <a:cs typeface="+mn-cs"/>
              </a:rPr>
              <a:t>PeaceQuest</a:t>
            </a:r>
            <a:r>
              <a:rPr lang="en-US" sz="1200" kern="1200" dirty="0" smtClean="0">
                <a:solidFill>
                  <a:schemeClr val="tx1"/>
                </a:solidFill>
                <a:effectLst/>
                <a:latin typeface="+mn-lt"/>
                <a:ea typeface="+mn-ea"/>
                <a:cs typeface="+mn-cs"/>
              </a:rPr>
              <a:t> will work with the local school boards to mount a contest for students tied to curriculum in history, social studies, religious studies or other relevant subject areas. The planning committee will determine the structure (an essay, a video, a poster, a blog or other e-project) and the design of the contest (timing, eligibility, judging, etc.) </a:t>
            </a:r>
          </a:p>
          <a:p>
            <a:pPr marL="0" indent="0">
              <a:buFont typeface="Arial" pitchFamily="34" charset="0"/>
              <a:buNone/>
            </a:pPr>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Faith</a:t>
            </a:r>
            <a:r>
              <a:rPr lang="en-US" sz="1200" u="none" kern="1200" dirty="0" smtClean="0">
                <a:solidFill>
                  <a:schemeClr val="tx1"/>
                </a:solidFill>
                <a:effectLst/>
                <a:latin typeface="+mn-lt"/>
                <a:ea typeface="+mn-ea"/>
                <a:cs typeface="+mn-cs"/>
              </a:rPr>
              <a:t>– </a:t>
            </a:r>
            <a:r>
              <a:rPr lang="en-US" dirty="0" smtClean="0"/>
              <a:t>Each faith tradition holds and cherishes peace as a value. A multi-faith</a:t>
            </a:r>
            <a:r>
              <a:rPr lang="en-US" baseline="0" dirty="0" smtClean="0"/>
              <a:t> committee is planning </a:t>
            </a:r>
            <a:r>
              <a:rPr lang="en-US" b="0" baseline="0" dirty="0" smtClean="0"/>
              <a:t>p</a:t>
            </a:r>
            <a:r>
              <a:rPr lang="en-US" b="0" dirty="0" smtClean="0"/>
              <a:t>ublic </a:t>
            </a:r>
            <a:r>
              <a:rPr lang="en-US" b="0" i="1" dirty="0" smtClean="0"/>
              <a:t>Peace Pilgrimages </a:t>
            </a:r>
            <a:r>
              <a:rPr lang="en-US" dirty="0" smtClean="0"/>
              <a:t>journeying from one sanctuary to another to:</a:t>
            </a:r>
          </a:p>
          <a:p>
            <a:r>
              <a:rPr lang="en-US" dirty="0" smtClean="0"/>
              <a:t>~ promote and pray for peace within ourselves, within our relationships, our families, our city, our nation and the world,</a:t>
            </a:r>
            <a:br>
              <a:rPr lang="en-US" dirty="0" smtClean="0"/>
            </a:br>
            <a:r>
              <a:rPr lang="en-US" dirty="0" smtClean="0"/>
              <a:t>~ raise awareness, to learn from others’ perspectives,</a:t>
            </a:r>
            <a:br>
              <a:rPr lang="en-US" dirty="0" smtClean="0"/>
            </a:br>
            <a:r>
              <a:rPr lang="en-US" dirty="0" smtClean="0"/>
              <a:t>~ atone for the violence in our own lives and the world,</a:t>
            </a:r>
            <a:br>
              <a:rPr lang="en-US" dirty="0" smtClean="0"/>
            </a:br>
            <a:r>
              <a:rPr lang="en-US" dirty="0" smtClean="0"/>
              <a:t>~ support each other’s conviction for peace,</a:t>
            </a:r>
            <a:br>
              <a:rPr lang="en-US" dirty="0" smtClean="0"/>
            </a:br>
            <a:r>
              <a:rPr lang="en-US" dirty="0" smtClean="0"/>
              <a:t>~ promote peace as justice and fairness,</a:t>
            </a:r>
            <a:br>
              <a:rPr lang="en-US" dirty="0" smtClean="0"/>
            </a:br>
            <a:r>
              <a:rPr lang="en-US" dirty="0" smtClean="0"/>
              <a:t>~ remember and </a:t>
            </a:r>
            <a:r>
              <a:rPr lang="en-US" dirty="0" err="1" smtClean="0"/>
              <a:t>honour</a:t>
            </a:r>
            <a:r>
              <a:rPr lang="en-US" dirty="0" smtClean="0"/>
              <a:t> the value of peace and mourn the tragedy of the war,</a:t>
            </a:r>
            <a:br>
              <a:rPr lang="en-US" dirty="0" smtClean="0"/>
            </a:br>
            <a:r>
              <a:rPr lang="en-US" dirty="0" smtClean="0"/>
              <a:t>~ imagine a world without war,</a:t>
            </a:r>
            <a:br>
              <a:rPr lang="en-US" dirty="0" smtClean="0"/>
            </a:br>
            <a:r>
              <a:rPr lang="en-US" dirty="0" smtClean="0"/>
              <a:t>~ be in solidarity with one another,</a:t>
            </a:r>
            <a:br>
              <a:rPr lang="en-US" dirty="0" smtClean="0"/>
            </a:br>
            <a:r>
              <a:rPr lang="en-US" dirty="0" smtClean="0"/>
              <a:t>~ take a collection for the poor so that they might have enough food, clothing and shelter,</a:t>
            </a:r>
            <a:br>
              <a:rPr lang="en-US" dirty="0" smtClean="0"/>
            </a:br>
            <a:r>
              <a:rPr lang="en-US" dirty="0" smtClean="0"/>
              <a:t>~ </a:t>
            </a:r>
            <a:r>
              <a:rPr lang="en-US" b="0" dirty="0" smtClean="0"/>
              <a:t>be peace in the world</a:t>
            </a:r>
            <a:br>
              <a:rPr lang="en-US" b="0" dirty="0" smtClean="0"/>
            </a:br>
            <a:r>
              <a:rPr lang="en-US" b="0" i="1" dirty="0" smtClean="0"/>
              <a:t>Vigils of “Grief and Hope” </a:t>
            </a:r>
            <a:r>
              <a:rPr lang="en-US" dirty="0" smtClean="0"/>
              <a:t>at different cenotaphs connected with a significant event of WWI. In grief, because of the tragic loss of lives and, in hope, because the torch of peace has now been passed on.</a:t>
            </a:r>
          </a:p>
          <a:p>
            <a:endParaRPr lang="en-US" sz="1200" u="none"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Culture</a:t>
            </a:r>
            <a:r>
              <a:rPr lang="en-US" sz="1200" u="sng"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dirty="0" err="1" smtClean="0"/>
              <a:t>PeaceQuest</a:t>
            </a:r>
            <a:r>
              <a:rPr lang="en-US" dirty="0" smtClean="0"/>
              <a:t> is excited to work with the entire Kingston arts community on initiatives that will engage the community and will encourage discussion.</a:t>
            </a:r>
            <a:r>
              <a:rPr lang="en-US" baseline="0" dirty="0" smtClean="0"/>
              <a:t>  </a:t>
            </a:r>
            <a:r>
              <a:rPr lang="en-US" dirty="0" smtClean="0"/>
              <a:t>We encourage artists from all disciplines to get involved by creating or programming peace-themed works during 2014 to 2018.  (includes</a:t>
            </a:r>
            <a:r>
              <a:rPr lang="en-US" baseline="0" dirty="0" smtClean="0"/>
              <a:t> theatre, choirs, book clubs, </a:t>
            </a:r>
            <a:r>
              <a:rPr lang="en-US" baseline="0" dirty="0" err="1" smtClean="0"/>
              <a:t>etc</a:t>
            </a:r>
            <a:r>
              <a:rPr lang="en-US" baseline="0" dirty="0" smtClean="0"/>
              <a:t>)</a:t>
            </a:r>
          </a:p>
          <a:p>
            <a:endParaRPr lang="en-US" baseline="0" dirty="0" smtClean="0"/>
          </a:p>
          <a:p>
            <a:r>
              <a:rPr lang="en-US" u="sng" baseline="0" dirty="0" smtClean="0"/>
              <a:t>Policy</a:t>
            </a:r>
            <a:r>
              <a:rPr lang="en-US" u="none" baseline="0" dirty="0" smtClean="0"/>
              <a:t> – will focus on local, national and international issues of peace and war, to influence governments to commit to the promise of peace.  City of Kingston </a:t>
            </a:r>
            <a:r>
              <a:rPr lang="en-US" u="none" baseline="0" dirty="0" err="1" smtClean="0"/>
              <a:t>honoured</a:t>
            </a:r>
            <a:r>
              <a:rPr lang="en-US" u="none" baseline="0" dirty="0" smtClean="0"/>
              <a:t> the International Day of Peace on Sept 21, with the unveiling of a monument which reads “Grieving the tragedy of war – committed to the promise of peace.”  This stone is placed </a:t>
            </a:r>
            <a:r>
              <a:rPr lang="en-US" dirty="0" smtClean="0"/>
              <a:t>at the base of an old oak tree in City Park. A newly planted peace tree is marked with the plaque pictured.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2D0975-9BED-41DA-A84A-1BE6D1644FCF}" type="slidenum">
              <a:rPr lang="en-US" smtClean="0"/>
              <a:pPr/>
              <a:t>3</a:t>
            </a:fld>
            <a:endParaRPr lang="en-US"/>
          </a:p>
        </p:txBody>
      </p:sp>
    </p:spTree>
    <p:extLst>
      <p:ext uri="{BB962C8B-B14F-4D97-AF65-F5344CB8AC3E}">
        <p14:creationId xmlns:p14="http://schemas.microsoft.com/office/powerpoint/2010/main" val="317204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a:t>
            </a:r>
            <a:r>
              <a:rPr lang="en-US" baseline="0" dirty="0" smtClean="0"/>
              <a:t> the link to show participants the Peace Quest website</a:t>
            </a:r>
            <a:endParaRPr lang="en-US" dirty="0"/>
          </a:p>
        </p:txBody>
      </p:sp>
      <p:sp>
        <p:nvSpPr>
          <p:cNvPr id="4" name="Slide Number Placeholder 3"/>
          <p:cNvSpPr>
            <a:spLocks noGrp="1"/>
          </p:cNvSpPr>
          <p:nvPr>
            <p:ph type="sldNum" sz="quarter" idx="10"/>
          </p:nvPr>
        </p:nvSpPr>
        <p:spPr/>
        <p:txBody>
          <a:bodyPr/>
          <a:lstStyle/>
          <a:p>
            <a:fld id="{B12D0975-9BED-41DA-A84A-1BE6D1644FCF}" type="slidenum">
              <a:rPr lang="en-US" smtClean="0"/>
              <a:pPr/>
              <a:t>5</a:t>
            </a:fld>
            <a:endParaRPr lang="en-US"/>
          </a:p>
        </p:txBody>
      </p:sp>
    </p:spTree>
    <p:extLst>
      <p:ext uri="{BB962C8B-B14F-4D97-AF65-F5344CB8AC3E}">
        <p14:creationId xmlns:p14="http://schemas.microsoft.com/office/powerpoint/2010/main" val="1810270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 white squares.</a:t>
            </a:r>
          </a:p>
          <a:p>
            <a:r>
              <a:rPr lang="en-US" dirty="0" smtClean="0"/>
              <a:t>Invite participants to</a:t>
            </a:r>
            <a:r>
              <a:rPr lang="en-US" baseline="0" dirty="0" smtClean="0"/>
              <a:t> have a conversation with a partner by completing the sentence starter.</a:t>
            </a:r>
          </a:p>
          <a:p>
            <a:r>
              <a:rPr lang="en-US" baseline="0" dirty="0" smtClean="0"/>
              <a:t>Allow 5 – 10 minutes for this, then invite individuals who wish to share their response with the whole group.</a:t>
            </a:r>
          </a:p>
          <a:p>
            <a:r>
              <a:rPr lang="en-US" baseline="0" dirty="0" smtClean="0"/>
              <a:t>If you have a camera: some may choose to write their statement on large white paper and have their photo taken.</a:t>
            </a:r>
          </a:p>
          <a:p>
            <a:endParaRPr lang="en-US" dirty="0"/>
          </a:p>
        </p:txBody>
      </p:sp>
      <p:sp>
        <p:nvSpPr>
          <p:cNvPr id="4" name="Slide Number Placeholder 3"/>
          <p:cNvSpPr>
            <a:spLocks noGrp="1"/>
          </p:cNvSpPr>
          <p:nvPr>
            <p:ph type="sldNum" sz="quarter" idx="10"/>
          </p:nvPr>
        </p:nvSpPr>
        <p:spPr/>
        <p:txBody>
          <a:bodyPr/>
          <a:lstStyle/>
          <a:p>
            <a:fld id="{B12D0975-9BED-41DA-A84A-1BE6D1644FCF}" type="slidenum">
              <a:rPr lang="en-US" smtClean="0"/>
              <a:pPr/>
              <a:t>6</a:t>
            </a:fld>
            <a:endParaRPr lang="en-US"/>
          </a:p>
        </p:txBody>
      </p:sp>
    </p:spTree>
    <p:extLst>
      <p:ext uri="{BB962C8B-B14F-4D97-AF65-F5344CB8AC3E}">
        <p14:creationId xmlns:p14="http://schemas.microsoft.com/office/powerpoint/2010/main" val="2816714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the link to show classroom</a:t>
            </a:r>
            <a:r>
              <a:rPr lang="en-US" baseline="0" dirty="0" smtClean="0"/>
              <a:t> resources for Catholic schools</a:t>
            </a:r>
          </a:p>
          <a:p>
            <a:r>
              <a:rPr lang="en-US" sz="1200" i="1" u="none" strike="noStrike" kern="1200" dirty="0" smtClean="0">
                <a:solidFill>
                  <a:schemeClr val="tx1"/>
                </a:solidFill>
                <a:effectLst/>
                <a:latin typeface="+mn-lt"/>
                <a:ea typeface="+mn-ea"/>
                <a:cs typeface="+mn-cs"/>
                <a:hlinkClick r:id="rId3"/>
              </a:rPr>
              <a:t>I support our troops. What’s the relationship of </a:t>
            </a:r>
            <a:r>
              <a:rPr lang="en-US" sz="1200" i="1" u="none" strike="noStrike" kern="1200" dirty="0" err="1" smtClean="0">
                <a:solidFill>
                  <a:schemeClr val="tx1"/>
                </a:solidFill>
                <a:effectLst/>
                <a:latin typeface="+mn-lt"/>
                <a:ea typeface="+mn-ea"/>
                <a:cs typeface="+mn-cs"/>
                <a:hlinkClick r:id="rId3"/>
              </a:rPr>
              <a:t>PeaceQuest</a:t>
            </a:r>
            <a:r>
              <a:rPr lang="en-US" sz="1200" i="1" u="none" strike="noStrike" kern="1200" dirty="0" smtClean="0">
                <a:solidFill>
                  <a:schemeClr val="tx1"/>
                </a:solidFill>
                <a:effectLst/>
                <a:latin typeface="+mn-lt"/>
                <a:ea typeface="+mn-ea"/>
                <a:cs typeface="+mn-cs"/>
                <a:hlinkClick r:id="rId3"/>
              </a:rPr>
              <a:t> to Canada’s military?</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members of </a:t>
            </a:r>
            <a:r>
              <a:rPr lang="en-US" sz="1200" i="1" kern="1200" dirty="0" err="1" smtClean="0">
                <a:solidFill>
                  <a:schemeClr val="tx1"/>
                </a:solidFill>
                <a:effectLst/>
                <a:latin typeface="+mn-lt"/>
                <a:ea typeface="+mn-ea"/>
                <a:cs typeface="+mn-cs"/>
              </a:rPr>
              <a:t>PeaceQuest</a:t>
            </a:r>
            <a:r>
              <a:rPr lang="en-US" sz="1200" i="1" kern="1200" dirty="0" smtClean="0">
                <a:solidFill>
                  <a:schemeClr val="tx1"/>
                </a:solidFill>
                <a:effectLst/>
                <a:latin typeface="+mn-lt"/>
                <a:ea typeface="+mn-ea"/>
                <a:cs typeface="+mn-cs"/>
              </a:rPr>
              <a:t> are grateful for the service of the Canadian Forces and their families, past and present. We share many similar values and ideas with those that dedicate their lives to the CF. While we recognize that differences exist among Canadians, PQ is interested in building upon the foundation of our common ground.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2D0975-9BED-41DA-A84A-1BE6D1644FCF}" type="slidenum">
              <a:rPr lang="en-US" smtClean="0"/>
              <a:pPr/>
              <a:t>7</a:t>
            </a:fld>
            <a:endParaRPr lang="en-US"/>
          </a:p>
        </p:txBody>
      </p:sp>
    </p:spTree>
    <p:extLst>
      <p:ext uri="{BB962C8B-B14F-4D97-AF65-F5344CB8AC3E}">
        <p14:creationId xmlns:p14="http://schemas.microsoft.com/office/powerpoint/2010/main" val="3332836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5B6E70-D8F2-4D49-AE61-B251381C8675}" type="datetimeFigureOut">
              <a:rPr lang="en-US" smtClean="0"/>
              <a:pPr/>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C3F92-489B-44AC-B384-35CA1E723DA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B6E70-D8F2-4D49-AE61-B251381C8675}" type="datetimeFigureOut">
              <a:rPr lang="en-US" smtClean="0"/>
              <a:pPr/>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C3F92-489B-44AC-B384-35CA1E723D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5B6E70-D8F2-4D49-AE61-B251381C8675}" type="datetimeFigureOut">
              <a:rPr lang="en-US" smtClean="0"/>
              <a:pPr/>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C3F92-489B-44AC-B384-35CA1E723D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5B6E70-D8F2-4D49-AE61-B251381C8675}" type="datetimeFigureOut">
              <a:rPr lang="en-US" smtClean="0"/>
              <a:pPr/>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C3F92-489B-44AC-B384-35CA1E723DA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5B6E70-D8F2-4D49-AE61-B251381C8675}" type="datetimeFigureOut">
              <a:rPr lang="en-US" smtClean="0"/>
              <a:pPr/>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C3F92-489B-44AC-B384-35CA1E723D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5B6E70-D8F2-4D49-AE61-B251381C8675}" type="datetimeFigureOut">
              <a:rPr lang="en-US" smtClean="0"/>
              <a:pPr/>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C3F92-489B-44AC-B384-35CA1E723DA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5B6E70-D8F2-4D49-AE61-B251381C8675}" type="datetimeFigureOut">
              <a:rPr lang="en-US" smtClean="0"/>
              <a:pPr/>
              <a:t>5/13/2014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EC3F92-489B-44AC-B384-35CA1E723DA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5B6E70-D8F2-4D49-AE61-B251381C8675}" type="datetimeFigureOut">
              <a:rPr lang="en-US" smtClean="0"/>
              <a:pPr/>
              <a:t>5/13/2014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EC3F92-489B-44AC-B384-35CA1E723D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B6E70-D8F2-4D49-AE61-B251381C8675}" type="datetimeFigureOut">
              <a:rPr lang="en-US" smtClean="0"/>
              <a:pPr/>
              <a:t>5/13/2014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EC3F92-489B-44AC-B384-35CA1E723D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B6E70-D8F2-4D49-AE61-B251381C8675}" type="datetimeFigureOut">
              <a:rPr lang="en-US" smtClean="0"/>
              <a:pPr/>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C3F92-489B-44AC-B384-35CA1E723D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B6E70-D8F2-4D49-AE61-B251381C8675}" type="datetimeFigureOut">
              <a:rPr lang="en-US" smtClean="0"/>
              <a:pPr/>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C3F92-489B-44AC-B384-35CA1E723DA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75B6E70-D8F2-4D49-AE61-B251381C8675}" type="datetimeFigureOut">
              <a:rPr lang="en-US" smtClean="0"/>
              <a:pPr/>
              <a:t>5/13/2014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CEC3F92-489B-44AC-B384-35CA1E723D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eacequest.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ishare.alcdsb.on.ca/reledu/default.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450239" cy="6248400"/>
          </a:xfrm>
        </p:spPr>
        <p:txBody>
          <a:bodyPr/>
          <a:lstStyle/>
          <a:p>
            <a:pPr marL="182880" indent="0" algn="ctr">
              <a:buNone/>
            </a:pPr>
            <a:r>
              <a:rPr lang="en-US" dirty="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r>
            <a:br>
              <a:rPr lang="en-US" dirty="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br>
            <a:r>
              <a:rPr lang="en-US" dirty="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r>
            <a:br>
              <a:rPr lang="en-US" dirty="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br>
            <a:r>
              <a:rPr lang="en-US" sz="1600" dirty="0" smtClean="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r>
            <a:br>
              <a:rPr lang="en-US" sz="1600" dirty="0" smtClean="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br>
            <a:r>
              <a:rPr lang="en-US" sz="1600" dirty="0" smtClean="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r>
            <a:br>
              <a:rPr lang="en-US" sz="1600" dirty="0" smtClean="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br>
            <a:r>
              <a:rPr lang="en-US" sz="1600" dirty="0" smtClean="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r>
            <a:br>
              <a:rPr lang="en-US" sz="1600" dirty="0" smtClean="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br>
            <a:r>
              <a:rPr lang="en-US" dirty="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r>
            <a:br>
              <a:rPr lang="en-US" dirty="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br>
            <a:r>
              <a:rPr lang="en-US" dirty="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r>
            <a:br>
              <a:rPr lang="en-US" dirty="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br>
            <a:r>
              <a:rPr lang="en-US" sz="1600" dirty="0" smtClean="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r>
            <a:br>
              <a:rPr lang="en-US" sz="1600" dirty="0" smtClean="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br>
            <a:r>
              <a:rPr lang="en-US" sz="1600" dirty="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r>
            <a:br>
              <a:rPr lang="en-US" sz="1600" dirty="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br>
            <a:r>
              <a:rPr lang="en-US" sz="1600" dirty="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r>
            <a:br>
              <a:rPr lang="en-US" sz="1600" dirty="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br>
            <a:r>
              <a:rPr lang="en-US" sz="1600" dirty="0" smtClean="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t>
            </a:r>
            <a:r>
              <a:rPr lang="en-US" sz="1200" dirty="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r>
            <a:br>
              <a:rPr lang="en-US" sz="1200" dirty="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br>
            <a:r>
              <a:rPr lang="en-US" sz="1600" dirty="0" smtClean="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t>
            </a:r>
            <a:br>
              <a:rPr lang="en-US" sz="1600" dirty="0" smtClean="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br>
            <a:r>
              <a:rPr lang="en-US" sz="1600" dirty="0" smtClean="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t>
            </a:r>
            <a:br>
              <a:rPr lang="en-US" sz="1600" dirty="0" smtClean="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br>
            <a:r>
              <a:rPr lang="en-US" sz="1600" dirty="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r>
            <a:br>
              <a:rPr lang="en-US" sz="1600" dirty="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br>
            <a:r>
              <a:rPr lang="en-US" sz="1600" dirty="0" smtClean="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t>
            </a:r>
            <a:r>
              <a:rPr lang="en-US" sz="1400" dirty="0" smtClean="0">
                <a:gradFill>
                  <a:gsLst>
                    <a:gs pos="0">
                      <a:prstClr val="black"/>
                    </a:gs>
                    <a:gs pos="40000">
                      <a:prstClr val="black">
                        <a:lumMod val="75000"/>
                        <a:lumOff val="25000"/>
                      </a:prstClr>
                    </a:gs>
                    <a:gs pos="100000">
                      <a:srgbClr val="212745">
                        <a:alpha val="65000"/>
                      </a:srgbClr>
                    </a:gs>
                  </a:gsLst>
                  <a:lin ang="5400000" scaled="0"/>
                </a:gradFill>
                <a:latin typeface="Constantia" pitchFamily="18" charset="0"/>
              </a:rPr>
              <a:t> </a:t>
            </a:r>
            <a:r>
              <a:rPr lang="en-US" dirty="0" smtClean="0">
                <a:gradFill>
                  <a:gsLst>
                    <a:gs pos="0">
                      <a:prstClr val="black"/>
                    </a:gs>
                    <a:gs pos="40000">
                      <a:prstClr val="black">
                        <a:lumMod val="75000"/>
                        <a:lumOff val="25000"/>
                      </a:prstClr>
                    </a:gs>
                    <a:gs pos="100000">
                      <a:srgbClr val="212745">
                        <a:alpha val="65000"/>
                      </a:srgbClr>
                    </a:gs>
                  </a:gsLst>
                  <a:lin ang="5400000" scaled="0"/>
                </a:gradFill>
                <a:latin typeface="Arial" pitchFamily="34" charset="0"/>
                <a:cs typeface="Arial" pitchFamily="34" charset="0"/>
              </a:rPr>
              <a:t> </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057400"/>
            <a:ext cx="4927428" cy="205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741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990600"/>
            <a:ext cx="83057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864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71500" y="381000"/>
            <a:ext cx="8229600" cy="1219200"/>
          </a:xfrm>
        </p:spPr>
        <p:txBody>
          <a:bodyPr>
            <a:normAutofit/>
          </a:bodyPr>
          <a:lstStyle/>
          <a:p>
            <a:pPr marL="45720" indent="0" algn="ctr">
              <a:buNone/>
            </a:pPr>
            <a:r>
              <a:rPr lang="en-US" sz="2400" b="1" dirty="0"/>
              <a:t>The goal of </a:t>
            </a:r>
            <a:r>
              <a:rPr lang="en-US" sz="2400" b="1" dirty="0" err="1"/>
              <a:t>PeaceQuest</a:t>
            </a:r>
            <a:r>
              <a:rPr lang="en-US" sz="2400" b="1" dirty="0"/>
              <a:t> is to cultivate Canadians’ deeply held commitment to peace</a:t>
            </a:r>
            <a:r>
              <a:rPr lang="en-US" sz="2400" b="1" dirty="0" smtClean="0"/>
              <a:t>.</a:t>
            </a:r>
            <a:endParaRPr lang="en-US" sz="2400" b="1" dirty="0"/>
          </a:p>
        </p:txBody>
      </p:sp>
      <p:pic>
        <p:nvPicPr>
          <p:cNvPr id="7" name="Picture 2" descr="http://farm6.staticflickr.com/5451/9422637613_06e4496ce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676400"/>
            <a:ext cx="2590800" cy="345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5593914"/>
            <a:ext cx="1524000" cy="598805"/>
          </a:xfrm>
          <a:prstGeom prst="rect">
            <a:avLst/>
          </a:prstGeom>
          <a:noFill/>
        </p:spPr>
      </p:pic>
    </p:spTree>
    <p:extLst>
      <p:ext uri="{BB962C8B-B14F-4D97-AF65-F5344CB8AC3E}">
        <p14:creationId xmlns:p14="http://schemas.microsoft.com/office/powerpoint/2010/main" val="4051333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731520"/>
            <a:ext cx="8001000" cy="5821680"/>
          </a:xfrm>
        </p:spPr>
        <p:txBody>
          <a:bodyPr/>
          <a:lstStyle/>
          <a:p>
            <a:pPr marL="45720" lvl="0" indent="0">
              <a:buClr>
                <a:srgbClr val="F14124">
                  <a:lumMod val="75000"/>
                </a:srgbClr>
              </a:buClr>
              <a:buNone/>
            </a:pPr>
            <a:endParaRPr lang="en-US" sz="4000" dirty="0">
              <a:solidFill>
                <a:prstClr val="black">
                  <a:lumMod val="75000"/>
                  <a:lumOff val="25000"/>
                </a:prstClr>
              </a:solidFill>
            </a:endParaRPr>
          </a:p>
          <a:p>
            <a:pPr marL="45720" indent="0">
              <a:buNone/>
            </a:pPr>
            <a:endParaRPr lang="en-US" dirty="0"/>
          </a:p>
        </p:txBody>
      </p:sp>
      <p:sp>
        <p:nvSpPr>
          <p:cNvPr id="2" name="TextBox 1"/>
          <p:cNvSpPr txBox="1"/>
          <p:nvPr/>
        </p:nvSpPr>
        <p:spPr>
          <a:xfrm>
            <a:off x="3677265" y="228600"/>
            <a:ext cx="4191000" cy="3416320"/>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Four Streams:</a:t>
            </a:r>
          </a:p>
          <a:p>
            <a:endParaRPr lang="en-US" sz="2400" dirty="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	Education</a:t>
            </a:r>
          </a:p>
          <a:p>
            <a:r>
              <a:rPr lang="en-US" sz="2400" dirty="0">
                <a:effectLst>
                  <a:outerShdw blurRad="38100" dist="38100" dir="2700000" algn="tl">
                    <a:srgbClr val="000000">
                      <a:alpha val="43137"/>
                    </a:srgbClr>
                  </a:outerShdw>
                </a:effectLst>
              </a:rPr>
              <a:t>	</a:t>
            </a:r>
            <a:endParaRPr lang="en-US" sz="2400" dirty="0" smtClean="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Faith</a:t>
            </a:r>
          </a:p>
          <a:p>
            <a:r>
              <a:rPr lang="en-US" sz="2400" dirty="0">
                <a:effectLst>
                  <a:outerShdw blurRad="38100" dist="38100" dir="2700000" algn="tl">
                    <a:srgbClr val="000000">
                      <a:alpha val="43137"/>
                    </a:srgbClr>
                  </a:outerShdw>
                </a:effectLst>
              </a:rPr>
              <a:t>	</a:t>
            </a:r>
            <a:endParaRPr lang="en-US" sz="2400" dirty="0" smtClean="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Culture</a:t>
            </a:r>
          </a:p>
          <a:p>
            <a:endParaRPr lang="en-US" sz="2400" dirty="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	Policy</a:t>
            </a:r>
            <a:endParaRPr lang="en-US" sz="2400" dirty="0">
              <a:effectLst>
                <a:outerShdw blurRad="38100" dist="38100" dir="2700000" algn="tl">
                  <a:srgbClr val="000000">
                    <a:alpha val="43137"/>
                  </a:srgbClr>
                </a:outerShdw>
              </a:effectLst>
            </a:endParaRPr>
          </a:p>
        </p:txBody>
      </p:sp>
      <p:pic>
        <p:nvPicPr>
          <p:cNvPr id="2050" name="Picture 2" descr="Kingston Aboriginal leader Laurel Claus-Johnson adds words of wisdom, thanking the Creator for the r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114800"/>
            <a:ext cx="37719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arm4.staticflickr.com/3809/9422637413_73d00e3bd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39583"/>
            <a:ext cx="2652033" cy="35360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eaceQuest will be organizing events over the next five years. Coinciding with the anniversary of World War I, we’ll be emphasizing the promise of peace, starting conversations about what we can learn from the tragedy of w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759200"/>
            <a:ext cx="4419600" cy="294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73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10200"/>
            <a:ext cx="8610599" cy="838200"/>
          </a:xfrm>
        </p:spPr>
        <p:txBody>
          <a:bodyPr/>
          <a:lstStyle/>
          <a:p>
            <a:pPr marL="0" indent="0" algn="ctr">
              <a:buNone/>
            </a:pPr>
            <a:r>
              <a:rPr lang="en-US" dirty="0" smtClean="0"/>
              <a:t>John XXIII’s Symbol of Peace</a:t>
            </a:r>
            <a:endParaRPr lang="en-US" dirty="0"/>
          </a:p>
        </p:txBody>
      </p:sp>
      <p:pic>
        <p:nvPicPr>
          <p:cNvPr id="1026" name="Picture 2" descr="\\john00adc001.alcdsb.on.ca\Users\barnes\My Pictures\PeaceSignPhoto.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886759"/>
            <a:ext cx="8153400" cy="444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584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248697" y="4709994"/>
            <a:ext cx="6400800" cy="883920"/>
          </a:xfrm>
        </p:spPr>
        <p:txBody>
          <a:bodyPr/>
          <a:lstStyle/>
          <a:p>
            <a:pPr marL="45720" indent="0" algn="ctr">
              <a:buNone/>
            </a:pPr>
            <a:r>
              <a:rPr lang="en-US" sz="2400" dirty="0" smtClean="0">
                <a:effectLst>
                  <a:outerShdw blurRad="38100" dist="38100" dir="2700000" algn="tl">
                    <a:srgbClr val="000000">
                      <a:alpha val="43137"/>
                    </a:srgbClr>
                  </a:outerShdw>
                </a:effectLst>
                <a:hlinkClick r:id="rId3"/>
              </a:rPr>
              <a:t>www.peacequest.ca</a:t>
            </a:r>
            <a:r>
              <a:rPr lang="en-US" sz="2400" dirty="0" smtClean="0">
                <a:effectLst>
                  <a:outerShdw blurRad="38100" dist="38100" dir="2700000" algn="tl">
                    <a:srgbClr val="000000">
                      <a:alpha val="43137"/>
                    </a:srgbClr>
                  </a:outerShdw>
                </a:effectLst>
              </a:rPr>
              <a:t> </a:t>
            </a:r>
            <a:endParaRPr lang="en-US" sz="2400" dirty="0">
              <a:effectLst>
                <a:outerShdw blurRad="38100" dist="38100" dir="2700000" algn="tl">
                  <a:srgbClr val="000000">
                    <a:alpha val="43137"/>
                  </a:srgbClr>
                </a:outerShdw>
              </a:effectLst>
            </a:endParaRPr>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5593914"/>
            <a:ext cx="1524000" cy="598805"/>
          </a:xfrm>
          <a:prstGeom prst="rect">
            <a:avLst/>
          </a:prstGeom>
          <a:noFill/>
        </p:spPr>
      </p:pic>
      <p:pic>
        <p:nvPicPr>
          <p:cNvPr id="3076" name="Picture 4" descr="PQ_Flag_living_toget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457200"/>
            <a:ext cx="5715000" cy="379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772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5593914"/>
            <a:ext cx="1524000" cy="598805"/>
          </a:xfrm>
          <a:prstGeom prst="rect">
            <a:avLst/>
          </a:prstGeom>
          <a:noFill/>
        </p:spPr>
      </p:pic>
      <p:pic>
        <p:nvPicPr>
          <p:cNvPr id="7" name="Picture 2" descr="dove_1"/>
          <p:cNvPicPr>
            <a:picLocks noGrp="1" noChangeAspect="1" noChangeArrowheads="1"/>
          </p:cNvPicPr>
          <p:nvPr>
            <p:ph sz="quarter" idx="13"/>
          </p:nvPr>
        </p:nvPicPr>
        <p:blipFill>
          <a:blip r:embed="rId4" cstate="print">
            <a:extLst>
              <a:ext uri="{28A0092B-C50C-407E-A947-70E740481C1C}">
                <a14:useLocalDpi xmlns:a14="http://schemas.microsoft.com/office/drawing/2010/main" val="0"/>
              </a:ext>
            </a:extLst>
          </a:blip>
          <a:srcRect/>
          <a:stretch>
            <a:fillRect/>
          </a:stretch>
        </p:blipFill>
        <p:spPr bwMode="auto">
          <a:xfrm>
            <a:off x="3526471" y="2667000"/>
            <a:ext cx="1938657"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0" y="1524000"/>
            <a:ext cx="6553200" cy="1477328"/>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The White Square Activity</a:t>
            </a:r>
            <a:r>
              <a:rPr lang="en-US" sz="2400" dirty="0" smtClean="0">
                <a:effectLst>
                  <a:outerShdw blurRad="38100" dist="38100" dir="2700000" algn="tl">
                    <a:srgbClr val="000000">
                      <a:alpha val="43137"/>
                    </a:srgbClr>
                  </a:outerShdw>
                </a:effectLst>
              </a:rPr>
              <a:t>: </a:t>
            </a:r>
          </a:p>
          <a:p>
            <a:pPr algn="ctr"/>
            <a:endParaRPr lang="en-US" sz="2400" dirty="0">
              <a:effectLst>
                <a:outerShdw blurRad="38100" dist="38100" dir="2700000" algn="tl">
                  <a:srgbClr val="000000">
                    <a:alpha val="43137"/>
                  </a:srgbClr>
                </a:outerShdw>
              </a:effectLst>
            </a:endParaRPr>
          </a:p>
          <a:p>
            <a:pPr algn="ctr"/>
            <a:r>
              <a:rPr lang="en-US" sz="2400" dirty="0" smtClean="0">
                <a:effectLst>
                  <a:outerShdw blurRad="38100" dist="38100" dir="2700000" algn="tl">
                    <a:srgbClr val="000000">
                      <a:alpha val="43137"/>
                    </a:srgbClr>
                  </a:outerShdw>
                </a:effectLst>
              </a:rPr>
              <a:t>In our quest for peace, we need to…</a:t>
            </a:r>
            <a:endParaRPr lang="en-US" sz="2400" dirty="0">
              <a:effectLst>
                <a:outerShdw blurRad="38100" dist="38100" dir="2700000" algn="tl">
                  <a:srgbClr val="000000">
                    <a:alpha val="43137"/>
                  </a:srgbClr>
                </a:outerShdw>
              </a:effectLst>
            </a:endParaRPr>
          </a:p>
          <a:p>
            <a:pPr algn="ctr"/>
            <a:endParaRPr lang="en-US" dirty="0"/>
          </a:p>
        </p:txBody>
      </p:sp>
    </p:spTree>
    <p:extLst>
      <p:ext uri="{BB962C8B-B14F-4D97-AF65-F5344CB8AC3E}">
        <p14:creationId xmlns:p14="http://schemas.microsoft.com/office/powerpoint/2010/main" val="1168960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295400" y="4495800"/>
            <a:ext cx="6400800" cy="929640"/>
          </a:xfrm>
        </p:spPr>
        <p:txBody>
          <a:bodyPr/>
          <a:lstStyle/>
          <a:p>
            <a:pPr marL="45720" indent="0">
              <a:buNone/>
            </a:pPr>
            <a:r>
              <a:rPr lang="en-US" dirty="0">
                <a:hlinkClick r:id="rId3"/>
              </a:rPr>
              <a:t>http://</a:t>
            </a:r>
            <a:r>
              <a:rPr lang="en-US" dirty="0" smtClean="0">
                <a:hlinkClick r:id="rId3"/>
              </a:rPr>
              <a:t>ishare.alcdsb.on.ca/reledu/default.aspx</a:t>
            </a:r>
            <a:r>
              <a:rPr lang="en-US" dirty="0" smtClean="0"/>
              <a:t> </a:t>
            </a:r>
            <a:endParaRPr lang="en-US" dirty="0"/>
          </a:p>
        </p:txBody>
      </p:sp>
      <p:sp>
        <p:nvSpPr>
          <p:cNvPr id="4" name="TextBox 3"/>
          <p:cNvSpPr txBox="1"/>
          <p:nvPr/>
        </p:nvSpPr>
        <p:spPr>
          <a:xfrm>
            <a:off x="4495800" y="1502092"/>
            <a:ext cx="4495800" cy="1477328"/>
          </a:xfrm>
          <a:prstGeom prst="rect">
            <a:avLst/>
          </a:prstGeom>
          <a:noFill/>
        </p:spPr>
        <p:txBody>
          <a:bodyPr wrap="square" rtlCol="0">
            <a:spAutoFit/>
          </a:bodyPr>
          <a:lstStyle/>
          <a:p>
            <a:pPr algn="ctr"/>
            <a:r>
              <a:rPr lang="en-US" sz="2400" dirty="0" smtClean="0"/>
              <a:t>Classroom Resources can also be found on the Religious Education </a:t>
            </a:r>
            <a:r>
              <a:rPr lang="en-US" sz="2400" dirty="0" err="1" smtClean="0"/>
              <a:t>iShare</a:t>
            </a:r>
            <a:r>
              <a:rPr lang="en-US" sz="2400" dirty="0" smtClean="0"/>
              <a:t> site:</a:t>
            </a:r>
          </a:p>
          <a:p>
            <a:endParaRPr lang="en-US" dirty="0"/>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5593914"/>
            <a:ext cx="1524000" cy="598805"/>
          </a:xfrm>
          <a:prstGeom prst="rect">
            <a:avLst/>
          </a:prstGeom>
          <a:noFill/>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637" y="685800"/>
            <a:ext cx="3840163"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960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731520"/>
            <a:ext cx="8305800" cy="5669280"/>
          </a:xfrm>
        </p:spPr>
        <p:txBody>
          <a:bodyPr>
            <a:normAutofit lnSpcReduction="10000"/>
          </a:bodyPr>
          <a:lstStyle/>
          <a:p>
            <a:pPr marL="45720" indent="0" algn="ctr">
              <a:buNone/>
            </a:pPr>
            <a:r>
              <a:rPr lang="en-US" sz="4000" dirty="0"/>
              <a:t>The next </a:t>
            </a:r>
            <a:r>
              <a:rPr lang="en-US" sz="4000" dirty="0" err="1"/>
              <a:t>PeaceQuest</a:t>
            </a:r>
            <a:r>
              <a:rPr lang="en-US" sz="4000" dirty="0"/>
              <a:t> meeting is:</a:t>
            </a:r>
          </a:p>
          <a:p>
            <a:pPr marL="45720" indent="0" algn="ctr">
              <a:buNone/>
            </a:pPr>
            <a:endParaRPr lang="en-US" sz="4000" dirty="0"/>
          </a:p>
          <a:p>
            <a:pPr marL="45720" indent="0" algn="ctr">
              <a:buNone/>
            </a:pPr>
            <a:r>
              <a:rPr lang="en-US" sz="4000" dirty="0"/>
              <a:t>Thursday, October 24</a:t>
            </a:r>
            <a:r>
              <a:rPr lang="en-US" sz="4000" baseline="30000" dirty="0"/>
              <a:t>th</a:t>
            </a:r>
            <a:r>
              <a:rPr lang="en-US" sz="4000" dirty="0"/>
              <a:t> at 4 pm </a:t>
            </a:r>
          </a:p>
          <a:p>
            <a:pPr marL="45720" indent="0" algn="ctr">
              <a:buNone/>
            </a:pPr>
            <a:r>
              <a:rPr lang="en-US" sz="4000" dirty="0"/>
              <a:t>at the Limestone Board Office </a:t>
            </a:r>
          </a:p>
          <a:p>
            <a:pPr marL="45720" indent="0" algn="ctr">
              <a:buNone/>
            </a:pPr>
            <a:r>
              <a:rPr lang="en-US" sz="4000" dirty="0"/>
              <a:t>(Room C) </a:t>
            </a:r>
          </a:p>
          <a:p>
            <a:pPr marL="45720" indent="0" algn="ctr">
              <a:buNone/>
            </a:pPr>
            <a:r>
              <a:rPr lang="en-US" sz="4000" dirty="0"/>
              <a:t>on Portsmouth </a:t>
            </a:r>
            <a:r>
              <a:rPr lang="en-US" sz="4000" dirty="0" smtClean="0"/>
              <a:t>Avenue</a:t>
            </a:r>
          </a:p>
          <a:p>
            <a:pPr marL="45720" indent="0" algn="ctr">
              <a:buNone/>
            </a:pPr>
            <a:endParaRPr lang="en-US" sz="1800" dirty="0" smtClean="0"/>
          </a:p>
          <a:p>
            <a:pPr marL="45720" indent="0" algn="ctr">
              <a:buNone/>
            </a:pPr>
            <a:endParaRPr lang="en-US" sz="1800" dirty="0" smtClean="0"/>
          </a:p>
          <a:p>
            <a:pPr marL="45720" indent="0" algn="ctr">
              <a:buNone/>
            </a:pPr>
            <a:r>
              <a:rPr lang="en-US" sz="1800" dirty="0" smtClean="0"/>
              <a:t>Elizabeth Neely and </a:t>
            </a:r>
            <a:r>
              <a:rPr lang="en-US" sz="1800" dirty="0" err="1" smtClean="0"/>
              <a:t>Viktoria</a:t>
            </a:r>
            <a:r>
              <a:rPr lang="en-US" sz="1800" dirty="0" smtClean="0"/>
              <a:t> Barnes</a:t>
            </a:r>
          </a:p>
          <a:p>
            <a:pPr marL="45720" indent="0" algn="ctr">
              <a:buNone/>
            </a:pPr>
            <a:r>
              <a:rPr lang="en-US" sz="1800" dirty="0" smtClean="0"/>
              <a:t>October 11, 2013</a:t>
            </a:r>
            <a:endParaRPr lang="en-US" sz="1800" dirty="0"/>
          </a:p>
          <a:p>
            <a:pPr marL="45720" indent="0" algn="ctr">
              <a:buNone/>
            </a:pPr>
            <a:endParaRPr lang="en-US" dirty="0"/>
          </a:p>
        </p:txBody>
      </p:sp>
      <p:pic>
        <p:nvPicPr>
          <p:cNvPr id="1026" name="Picture 2" descr="\\john00adc001.alcdsb.on.ca\Users\barnes\My Pictures\peaceh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629400" y="5181600"/>
            <a:ext cx="2514600" cy="123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777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685800"/>
            <a:ext cx="8001000" cy="5562600"/>
          </a:xfrm>
        </p:spPr>
        <p:txBody>
          <a:bodyPr>
            <a:normAutofit fontScale="92500" lnSpcReduction="10000"/>
          </a:bodyPr>
          <a:lstStyle/>
          <a:p>
            <a:pPr marL="0" marR="0" indent="0">
              <a:spcBef>
                <a:spcPts val="0"/>
              </a:spcBef>
              <a:spcAft>
                <a:spcPts val="0"/>
              </a:spcAft>
              <a:buNone/>
            </a:pPr>
            <a:r>
              <a:rPr lang="en-US" sz="2400" dirty="0">
                <a:latin typeface="Times New Roman"/>
                <a:ea typeface="Calibri"/>
                <a:cs typeface="Times New Roman"/>
              </a:rPr>
              <a:t>My peace, my peace is all I’ve got</a:t>
            </a:r>
            <a:endParaRPr lang="en-US" sz="2000" dirty="0">
              <a:latin typeface="Calibri"/>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That I can give to you.</a:t>
            </a:r>
            <a:endParaRPr lang="en-US" sz="2000" dirty="0">
              <a:latin typeface="Calibri"/>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My peace is all I’ve ever had,</a:t>
            </a:r>
            <a:endParaRPr lang="en-US" sz="2000" dirty="0">
              <a:latin typeface="Calibri"/>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Its all I ever knew.</a:t>
            </a:r>
            <a:endParaRPr lang="en-US" sz="2000" dirty="0">
              <a:latin typeface="Calibri"/>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I give my peace to green and black,</a:t>
            </a:r>
            <a:endParaRPr lang="en-US" sz="2000" dirty="0">
              <a:latin typeface="Calibri"/>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To red and white and blue</a:t>
            </a:r>
            <a:endParaRPr lang="en-US" sz="2000" dirty="0">
              <a:latin typeface="Calibri"/>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My peace, my peace is all I’ve got</a:t>
            </a:r>
            <a:endParaRPr lang="en-US" sz="2000" dirty="0">
              <a:latin typeface="Calibri"/>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That I can give to you.</a:t>
            </a:r>
            <a:endParaRPr lang="en-US" sz="2000" dirty="0">
              <a:latin typeface="Calibri"/>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 </a:t>
            </a:r>
            <a:endParaRPr lang="en-US" sz="2000" dirty="0">
              <a:latin typeface="Calibri"/>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My peace, my peace is all I’ve got</a:t>
            </a:r>
            <a:endParaRPr lang="en-US" sz="2000" dirty="0">
              <a:latin typeface="Calibri"/>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It’s all I’ve ever known.</a:t>
            </a:r>
            <a:endParaRPr lang="en-US" sz="2000" dirty="0">
              <a:latin typeface="Calibri"/>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My peace is worth a thousand times more</a:t>
            </a:r>
            <a:endParaRPr lang="en-US" sz="2000" dirty="0">
              <a:latin typeface="Calibri"/>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Than anything I’ve own.</a:t>
            </a:r>
            <a:endParaRPr lang="en-US" sz="2000" dirty="0">
              <a:latin typeface="Calibri"/>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I pass my peace around and ‘round</a:t>
            </a:r>
            <a:endParaRPr lang="en-US" sz="2000" dirty="0">
              <a:latin typeface="Calibri"/>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‘cross hands of every hue</a:t>
            </a:r>
            <a:endParaRPr lang="en-US" sz="2000" dirty="0">
              <a:latin typeface="Calibri"/>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My peace, my peace is all I’ve got </a:t>
            </a:r>
            <a:endParaRPr lang="en-US" sz="2000" dirty="0">
              <a:latin typeface="Calibri"/>
              <a:ea typeface="Calibri"/>
              <a:cs typeface="Times New Roman"/>
            </a:endParaRPr>
          </a:p>
          <a:p>
            <a:pPr marL="0" marR="0" indent="0">
              <a:spcBef>
                <a:spcPts val="0"/>
              </a:spcBef>
              <a:spcAft>
                <a:spcPts val="0"/>
              </a:spcAft>
              <a:buNone/>
            </a:pPr>
            <a:r>
              <a:rPr lang="en-US" sz="2400" dirty="0">
                <a:latin typeface="Times New Roman"/>
                <a:ea typeface="Calibri"/>
                <a:cs typeface="Times New Roman"/>
              </a:rPr>
              <a:t>That I can give to you.</a:t>
            </a:r>
            <a:endParaRPr lang="en-US" sz="2000" dirty="0">
              <a:latin typeface="Calibri"/>
              <a:ea typeface="Calibri"/>
              <a:cs typeface="Times New Roman"/>
            </a:endParaRPr>
          </a:p>
          <a:p>
            <a:pPr marL="45720" indent="0">
              <a:buNone/>
            </a:pPr>
            <a:endParaRPr lang="en-US" dirty="0"/>
          </a:p>
        </p:txBody>
      </p:sp>
    </p:spTree>
    <p:extLst>
      <p:ext uri="{BB962C8B-B14F-4D97-AF65-F5344CB8AC3E}">
        <p14:creationId xmlns:p14="http://schemas.microsoft.com/office/powerpoint/2010/main" val="2512963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312</TotalTime>
  <Words>717</Words>
  <Application>Microsoft Office PowerPoint</Application>
  <PresentationFormat>On-screen Show (4:3)</PresentationFormat>
  <Paragraphs>80</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Constantia</vt:lpstr>
      <vt:lpstr>Georgia</vt:lpstr>
      <vt:lpstr>Times New Roman</vt:lpstr>
      <vt:lpstr>Trebuchet MS</vt:lpstr>
      <vt:lpstr>Slipstream</vt:lpstr>
      <vt:lpstr>                                                                                                                                                                                                                                                                                                                                                                                                                                                            </vt:lpstr>
      <vt:lpstr>PowerPoint Presentation</vt:lpstr>
      <vt:lpstr>PowerPoint Presentation</vt:lpstr>
      <vt:lpstr>John XXIII’s Symbol of Peace</vt:lpstr>
      <vt:lpstr>PowerPoint Presentation</vt:lpstr>
      <vt:lpstr>PowerPoint Presentation</vt:lpstr>
      <vt:lpstr>PowerPoint Presentation</vt:lpstr>
      <vt:lpstr>PowerPoint Presentation</vt:lpstr>
      <vt:lpstr>PowerPoint Presentation</vt:lpstr>
      <vt:lpstr>PowerPoint Presentation</vt:lpstr>
    </vt:vector>
  </TitlesOfParts>
  <Company>ALCDSB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www.peacequest.ca   What’s happening on  September 21, 2013?                                                                                                                                       Viktoria Barnes                                                                                                                                                                         John XXIII Catholic School                                                                                                                                                                              ALCDSB</dc:title>
  <dc:creator>TRLLT</dc:creator>
  <cp:lastModifiedBy>Judi Wyatt</cp:lastModifiedBy>
  <cp:revision>29</cp:revision>
  <dcterms:created xsi:type="dcterms:W3CDTF">2013-08-23T23:55:41Z</dcterms:created>
  <dcterms:modified xsi:type="dcterms:W3CDTF">2014-05-13T21:52:04Z</dcterms:modified>
</cp:coreProperties>
</file>